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451" r:id="rId3"/>
    <p:sldId id="458" r:id="rId4"/>
    <p:sldId id="430" r:id="rId5"/>
    <p:sldId id="474" r:id="rId6"/>
    <p:sldId id="406" r:id="rId7"/>
    <p:sldId id="407" r:id="rId8"/>
    <p:sldId id="475" r:id="rId9"/>
    <p:sldId id="435" r:id="rId10"/>
    <p:sldId id="378" r:id="rId11"/>
    <p:sldId id="439" r:id="rId12"/>
    <p:sldId id="440" r:id="rId13"/>
    <p:sldId id="441" r:id="rId14"/>
    <p:sldId id="476" r:id="rId15"/>
    <p:sldId id="403" r:id="rId16"/>
    <p:sldId id="477" r:id="rId17"/>
    <p:sldId id="478" r:id="rId18"/>
    <p:sldId id="479" r:id="rId19"/>
    <p:sldId id="480" r:id="rId20"/>
    <p:sldId id="481" r:id="rId21"/>
    <p:sldId id="482" r:id="rId22"/>
    <p:sldId id="483" r:id="rId23"/>
    <p:sldId id="486" r:id="rId24"/>
    <p:sldId id="484" r:id="rId25"/>
    <p:sldId id="485" r:id="rId26"/>
    <p:sldId id="429" r:id="rId27"/>
    <p:sldId id="434" r:id="rId28"/>
    <p:sldId id="418" r:id="rId2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0080"/>
    <a:srgbClr val="0000FF"/>
    <a:srgbClr val="0080FF"/>
    <a:srgbClr val="008040"/>
    <a:srgbClr val="FF6FCF"/>
    <a:srgbClr val="FF8000"/>
    <a:srgbClr val="FF0000"/>
    <a:srgbClr val="CC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>
        <p:scale>
          <a:sx n="99" d="100"/>
          <a:sy n="99" d="100"/>
        </p:scale>
        <p:origin x="-1208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E862F68-9D2D-BD4C-AC1A-EE78E7AD722F}" type="datetime1">
              <a:rPr lang="en-US"/>
              <a:pPr/>
              <a:t>3/15/14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A6B61D0-86DA-F04C-A443-36ED4D68335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968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2.png>
</file>

<file path=ppt/media/image20.png>
</file>

<file path=ppt/media/image41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en-US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en-US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fld id="{1FB1CF00-DBF8-F041-A84C-2138816A5F6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233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2" charset="0"/>
        <a:ea typeface="ＭＳ Ｐゴシック" pitchFamily="112" charset="-128"/>
        <a:cs typeface="ＭＳ Ｐゴシック" pitchFamily="112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2" charset="0"/>
        <a:ea typeface="ＭＳ Ｐゴシック" pitchFamily="-112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2" charset="0"/>
        <a:ea typeface="ＭＳ Ｐゴシック" pitchFamily="-112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2" charset="0"/>
        <a:ea typeface="ＭＳ Ｐゴシック" pitchFamily="-112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2" charset="0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ECACF7-A72C-4D49-839B-8EBDCE58F3FF}" type="datetime1">
              <a:rPr lang="en-US" smtClean="0"/>
              <a:t>3/15/14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DB3F1ED-1553-6144-9E62-7E284B8FA8D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328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E7C4BA-8C5B-B44F-91A5-93CAFA5BAB0D}" type="datetime1">
              <a:rPr lang="en-US" smtClean="0"/>
              <a:t>3/15/14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690E58-247D-224C-8068-A3D022F3297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15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DA606A-3CB5-104D-880B-24115CDB9ADD}" type="datetime1">
              <a:rPr lang="en-US" smtClean="0"/>
              <a:t>3/15/14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60BEA0-E67E-8F40-90B0-B12125C18FA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92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87EC66A-5006-1241-B369-51AFFBDF8B5C}" type="datetime1">
              <a:rPr lang="en-US" smtClean="0"/>
              <a:t>3/15/14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FFAA37-72B5-E943-92C8-1C7854D0B5E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594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3EF9F9-F81D-8C48-9F15-139CC50B2761}" type="datetime1">
              <a:rPr lang="en-US" smtClean="0"/>
              <a:t>3/15/14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787908-16DB-864D-BFB8-EAD4C8211A0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165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17AAD58-40D6-D143-B0A3-61E32AF361C2}" type="datetime1">
              <a:rPr lang="en-US" smtClean="0"/>
              <a:t>3/15/14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4912B93-AFCA-F644-98D2-4923D3F7B8A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17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98BBC04-541D-B247-81B9-B634AE2AD2A6}" type="datetime1">
              <a:rPr lang="en-US" smtClean="0"/>
              <a:t>3/15/14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EC3D95-E9D2-FF41-BE6C-A88DF3C47A5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24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94438A8-A0C6-8641-8268-CA713C43870F}" type="datetime1">
              <a:rPr lang="en-US" smtClean="0"/>
              <a:t>3/15/14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878F5-039A-CF40-9C66-7146A146F93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51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C140C3-4FA2-0B43-94EA-9EE9C4651237}" type="datetime1">
              <a:rPr lang="en-US" smtClean="0"/>
              <a:t>3/15/14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3354EB-E425-3944-ADFF-EFD15731AA9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840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598D8C-6E7E-2747-B0CA-7AA768C5E367}" type="datetime1">
              <a:rPr lang="en-US" smtClean="0"/>
              <a:t>3/15/14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525119B-673E-3845-B3C5-2C3213F1750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049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2E0A3A-0BFF-534C-A4C8-CD994D62A838}" type="datetime1">
              <a:rPr lang="en-US" smtClean="0"/>
              <a:t>3/15/14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4225C1-18D2-B840-B48D-B398C37C712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76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3AE16765-E777-A648-99C5-7F73C5396596}" type="datetime1">
              <a:rPr lang="en-US" smtClean="0"/>
              <a:t>3/15/14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r>
              <a:rPr lang="en-US" smtClean="0"/>
              <a:t>1st Tensor Spin Observables Workshop, JLAB 2014</a:t>
            </a: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B0FB1636-888F-ED43-9F92-B8AE3641E232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19194D"/>
          </a:solidFill>
          <a:latin typeface="+mj-lt"/>
          <a:ea typeface="ＭＳ Ｐゴシック" pitchFamily="112" charset="-128"/>
          <a:cs typeface="ＭＳ Ｐゴシック" pitchFamily="112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19194D"/>
          </a:solidFill>
          <a:latin typeface="Arial" pitchFamily="-112" charset="0"/>
          <a:ea typeface="ＭＳ Ｐゴシック" pitchFamily="112" charset="-128"/>
          <a:cs typeface="ＭＳ Ｐゴシック" pitchFamily="112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19194D"/>
          </a:solidFill>
          <a:latin typeface="Arial" pitchFamily="-112" charset="0"/>
          <a:ea typeface="ＭＳ Ｐゴシック" pitchFamily="112" charset="-128"/>
          <a:cs typeface="ＭＳ Ｐゴシック" pitchFamily="112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19194D"/>
          </a:solidFill>
          <a:latin typeface="Arial" pitchFamily="-112" charset="0"/>
          <a:ea typeface="ＭＳ Ｐゴシック" pitchFamily="112" charset="-128"/>
          <a:cs typeface="ＭＳ Ｐゴシック" pitchFamily="112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19194D"/>
          </a:solidFill>
          <a:latin typeface="Arial" pitchFamily="-112" charset="0"/>
          <a:ea typeface="ＭＳ Ｐゴシック" pitchFamily="112" charset="-128"/>
          <a:cs typeface="ＭＳ Ｐゴシック" pitchFamily="112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2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2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2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2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rgbClr val="262673"/>
          </a:solidFill>
          <a:latin typeface="+mn-lt"/>
          <a:ea typeface="ＭＳ Ｐゴシック" pitchFamily="112" charset="-128"/>
          <a:cs typeface="ＭＳ Ｐゴシック" pitchFamily="112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rgbClr val="008000"/>
          </a:solidFill>
          <a:latin typeface="+mn-lt"/>
          <a:ea typeface="ＭＳ Ｐゴシック" pitchFamily="-112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800000"/>
          </a:solidFill>
          <a:latin typeface="+mn-lt"/>
          <a:ea typeface="ＭＳ Ｐゴシック" pitchFamily="-112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660066"/>
          </a:solidFill>
          <a:latin typeface="+mn-lt"/>
          <a:ea typeface="ＭＳ Ｐゴシック" pitchFamily="-112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2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2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2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5" Type="http://schemas.openxmlformats.org/officeDocument/2006/relationships/image" Target="../media/image35.emf"/><Relationship Id="rId6" Type="http://schemas.openxmlformats.org/officeDocument/2006/relationships/image" Target="../media/image36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emf"/><Relationship Id="rId3" Type="http://schemas.openxmlformats.org/officeDocument/2006/relationships/image" Target="../media/image3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352800"/>
            <a:ext cx="6400800" cy="1752600"/>
          </a:xfrm>
        </p:spPr>
        <p:txBody>
          <a:bodyPr/>
          <a:lstStyle/>
          <a:p>
            <a:pPr eaLnBrk="1" hangingPunct="1"/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Werner Boeglin</a:t>
            </a:r>
          </a:p>
          <a:p>
            <a:pPr eaLnBrk="1" hangingPunct="1"/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Florida International University</a:t>
            </a:r>
          </a:p>
          <a:p>
            <a:pPr eaLnBrk="1" hangingPunct="1"/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Miami</a:t>
            </a:r>
          </a:p>
        </p:txBody>
      </p:sp>
      <p:sp>
        <p:nvSpPr>
          <p:cNvPr id="15363" name="Date Placeholder 3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704A5F6-B3A2-B640-963E-B25DC0314962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1536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D7EC510-7A9B-2D46-944E-4FACD5D107E7}" type="slidenum">
              <a:rPr lang="en-US" sz="1400"/>
              <a:pPr/>
              <a:t>1</a:t>
            </a:fld>
            <a:endParaRPr lang="en-US" sz="1400"/>
          </a:p>
        </p:txBody>
      </p:sp>
      <p:sp>
        <p:nvSpPr>
          <p:cNvPr id="15365" name="Footer Placeholder 5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  <p:sp>
        <p:nvSpPr>
          <p:cNvPr id="15366" name="TextBox 7"/>
          <p:cNvSpPr txBox="1">
            <a:spLocks noChangeArrowheads="1"/>
          </p:cNvSpPr>
          <p:nvPr/>
        </p:nvSpPr>
        <p:spPr bwMode="auto">
          <a:xfrm>
            <a:off x="1638300" y="1219200"/>
            <a:ext cx="5867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 smtClean="0">
                <a:solidFill>
                  <a:srgbClr val="000090"/>
                </a:solidFill>
              </a:rPr>
              <a:t>Electro-Disintegration of Tensor Polarized Deuterium</a:t>
            </a:r>
            <a:endParaRPr lang="en-US" sz="3600" dirty="0">
              <a:solidFill>
                <a:srgbClr val="00009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Date Placeholder 9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8FA3DA58-5FD4-7447-9E6D-7FDF7FD9104B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25603" name="Footer Placeholder 11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  <p:sp>
        <p:nvSpPr>
          <p:cNvPr id="25604" name="Slide Number Placeholder 10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FCA1EC5-D95D-BC45-9A9C-9D386A5761C8}" type="slidenum">
              <a:rPr lang="en-US" sz="1400"/>
              <a:pPr/>
              <a:t>10</a:t>
            </a:fld>
            <a:endParaRPr lang="en-US" sz="1400"/>
          </a:p>
        </p:txBody>
      </p:sp>
      <p:pic>
        <p:nvPicPr>
          <p:cNvPr id="25605" name="Picture 8" descr="gea.pdf                                                        001734E1Macintosh HD                   BBA79819: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4" t="7576" r="11765" b="62122"/>
          <a:stretch>
            <a:fillRect/>
          </a:stretch>
        </p:blipFill>
        <p:spPr bwMode="auto">
          <a:xfrm>
            <a:off x="4038600" y="304800"/>
            <a:ext cx="3810000" cy="1881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6" name="Picture 10" descr="fig_kims_50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2667000"/>
            <a:ext cx="3340100" cy="296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7" name="Picture 11" descr="fig_kims_250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667000"/>
            <a:ext cx="3340100" cy="29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8" name="TextBox 12"/>
          <p:cNvSpPr txBox="1">
            <a:spLocks noChangeArrowheads="1"/>
          </p:cNvSpPr>
          <p:nvPr/>
        </p:nvSpPr>
        <p:spPr bwMode="auto">
          <a:xfrm>
            <a:off x="1143000" y="2209800"/>
            <a:ext cx="30305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p</a:t>
            </a:r>
            <a:r>
              <a:rPr lang="en-US" baseline="-25000"/>
              <a:t>m</a:t>
            </a:r>
            <a:r>
              <a:rPr lang="en-US"/>
              <a:t> = 250 ± 50 MeV/c</a:t>
            </a:r>
          </a:p>
        </p:txBody>
      </p:sp>
      <p:sp>
        <p:nvSpPr>
          <p:cNvPr id="25609" name="TextBox 13"/>
          <p:cNvSpPr txBox="1">
            <a:spLocks noChangeArrowheads="1"/>
          </p:cNvSpPr>
          <p:nvPr/>
        </p:nvSpPr>
        <p:spPr bwMode="auto">
          <a:xfrm>
            <a:off x="5105400" y="2209800"/>
            <a:ext cx="32019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p</a:t>
            </a:r>
            <a:r>
              <a:rPr lang="en-US" baseline="-25000"/>
              <a:t>m</a:t>
            </a:r>
            <a:r>
              <a:rPr lang="en-US"/>
              <a:t> = 500 ± 100 MeV/c</a:t>
            </a:r>
          </a:p>
        </p:txBody>
      </p:sp>
      <p:sp>
        <p:nvSpPr>
          <p:cNvPr id="25610" name="TextBox 14"/>
          <p:cNvSpPr txBox="1">
            <a:spLocks noChangeArrowheads="1"/>
          </p:cNvSpPr>
          <p:nvPr/>
        </p:nvSpPr>
        <p:spPr bwMode="auto">
          <a:xfrm>
            <a:off x="838200" y="1295400"/>
            <a:ext cx="39751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Data: Egyian et al. (CLAS) PRL 98 (2007)</a:t>
            </a:r>
            <a:r>
              <a:rPr lang="en-US"/>
              <a:t> </a:t>
            </a:r>
          </a:p>
        </p:txBody>
      </p:sp>
      <p:sp>
        <p:nvSpPr>
          <p:cNvPr id="25611" name="TextBox 15"/>
          <p:cNvSpPr txBox="1">
            <a:spLocks noChangeArrowheads="1"/>
          </p:cNvSpPr>
          <p:nvPr/>
        </p:nvSpPr>
        <p:spPr bwMode="auto">
          <a:xfrm>
            <a:off x="1295400" y="1752600"/>
            <a:ext cx="29718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Calculation M. </a:t>
            </a:r>
            <a:r>
              <a:rPr lang="en-US" sz="1600" dirty="0" err="1"/>
              <a:t>Sargsian</a:t>
            </a:r>
            <a:endParaRPr lang="en-US" sz="1600" dirty="0"/>
          </a:p>
        </p:txBody>
      </p:sp>
      <p:sp>
        <p:nvSpPr>
          <p:cNvPr id="25612" name="TextBox 16"/>
          <p:cNvSpPr txBox="1">
            <a:spLocks noChangeArrowheads="1"/>
          </p:cNvSpPr>
          <p:nvPr/>
        </p:nvSpPr>
        <p:spPr bwMode="auto">
          <a:xfrm>
            <a:off x="914400" y="609600"/>
            <a:ext cx="9890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CLAS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Date Placeholder 1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D24886D-D726-FD48-A583-9A4EE63CDBE1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39938" name="Footer Placeholder 2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75BADBE-AF3E-5145-8DEA-FDD8106272E5}" type="slidenum">
              <a:rPr lang="en-US" sz="1400"/>
              <a:pPr/>
              <a:t>11</a:t>
            </a:fld>
            <a:endParaRPr lang="en-US" sz="1400" dirty="0"/>
          </a:p>
        </p:txBody>
      </p:sp>
      <p:pic>
        <p:nvPicPr>
          <p:cNvPr id="39940" name="Picture 4" descr="sig_red_exp_calc_pu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13" y="304800"/>
            <a:ext cx="36449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1" name="TextBox 5"/>
          <p:cNvSpPr txBox="1">
            <a:spLocks noChangeArrowheads="1"/>
          </p:cNvSpPr>
          <p:nvPr/>
        </p:nvSpPr>
        <p:spPr bwMode="auto">
          <a:xfrm>
            <a:off x="4573623" y="381000"/>
            <a:ext cx="4267200" cy="1200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Summary of angular </a:t>
            </a:r>
            <a:r>
              <a:rPr lang="en-US" dirty="0" smtClean="0"/>
              <a:t>distributions</a:t>
            </a:r>
          </a:p>
          <a:p>
            <a:r>
              <a:rPr lang="en-US" dirty="0" smtClean="0"/>
              <a:t>At Q</a:t>
            </a:r>
            <a:r>
              <a:rPr lang="en-US" baseline="30000" dirty="0" smtClean="0"/>
              <a:t>2</a:t>
            </a:r>
            <a:r>
              <a:rPr lang="en-US" dirty="0" smtClean="0"/>
              <a:t> = 3.5 (</a:t>
            </a:r>
            <a:r>
              <a:rPr lang="en-US" dirty="0" err="1" smtClean="0"/>
              <a:t>GeV</a:t>
            </a:r>
            <a:r>
              <a:rPr lang="en-US" dirty="0" smtClean="0"/>
              <a:t>/c)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pic>
        <p:nvPicPr>
          <p:cNvPr id="39942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828800"/>
            <a:ext cx="2413000" cy="90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43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3276600"/>
            <a:ext cx="2540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4" name="TextBox 9"/>
          <p:cNvSpPr txBox="1">
            <a:spLocks noChangeArrowheads="1"/>
          </p:cNvSpPr>
          <p:nvPr/>
        </p:nvSpPr>
        <p:spPr bwMode="auto">
          <a:xfrm>
            <a:off x="5410200" y="3124200"/>
            <a:ext cx="26416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Is experimental or calculated cross section</a:t>
            </a:r>
          </a:p>
        </p:txBody>
      </p:sp>
      <p:sp>
        <p:nvSpPr>
          <p:cNvPr id="39945" name="TextBox 10"/>
          <p:cNvSpPr txBox="1">
            <a:spLocks noChangeArrowheads="1"/>
          </p:cNvSpPr>
          <p:nvPr/>
        </p:nvSpPr>
        <p:spPr bwMode="auto">
          <a:xfrm>
            <a:off x="4800600" y="5181600"/>
            <a:ext cx="400569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dirty="0" smtClean="0"/>
              <a:t>WB et al. PRL 107 (2011)</a:t>
            </a:r>
            <a:r>
              <a:rPr lang="en-US" sz="2000" dirty="0"/>
              <a:t> 262501 </a:t>
            </a:r>
          </a:p>
        </p:txBody>
      </p:sp>
    </p:spTree>
    <p:extLst>
      <p:ext uri="{BB962C8B-B14F-4D97-AF65-F5344CB8AC3E}">
        <p14:creationId xmlns:p14="http://schemas.microsoft.com/office/powerpoint/2010/main" val="2539271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Date Placeholder 1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AB61058-9192-7345-8426-DBC20FECE23B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40962" name="Footer Placeholder 2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2873F0C-B6B8-C64D-B0C4-DAFB137CF6F9}" type="slidenum">
              <a:rPr lang="en-US" sz="1400"/>
              <a:pPr/>
              <a:t>12</a:t>
            </a:fld>
            <a:endParaRPr lang="en-US" sz="1400"/>
          </a:p>
        </p:txBody>
      </p:sp>
      <p:pic>
        <p:nvPicPr>
          <p:cNvPr id="40964" name="Picture 4" descr="pm_distribution_pub_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2000"/>
            <a:ext cx="9144000" cy="435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0965" name="Straight Arrow Connector 6"/>
          <p:cNvCxnSpPr>
            <a:cxnSpLocks noChangeShapeType="1"/>
          </p:cNvCxnSpPr>
          <p:nvPr/>
        </p:nvCxnSpPr>
        <p:spPr bwMode="auto">
          <a:xfrm>
            <a:off x="2438400" y="2286000"/>
            <a:ext cx="381000" cy="16002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40966" name="Straight Arrow Connector 7"/>
          <p:cNvCxnSpPr>
            <a:cxnSpLocks noChangeShapeType="1"/>
          </p:cNvCxnSpPr>
          <p:nvPr/>
        </p:nvCxnSpPr>
        <p:spPr bwMode="auto">
          <a:xfrm flipV="1">
            <a:off x="2667000" y="4343400"/>
            <a:ext cx="152400" cy="9144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40967" name="TextBox 13"/>
          <p:cNvSpPr txBox="1">
            <a:spLocks noChangeArrowheads="1"/>
          </p:cNvSpPr>
          <p:nvPr/>
        </p:nvSpPr>
        <p:spPr bwMode="auto">
          <a:xfrm>
            <a:off x="1143000" y="1447800"/>
            <a:ext cx="2209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small FSI difference</a:t>
            </a:r>
          </a:p>
        </p:txBody>
      </p:sp>
      <p:sp>
        <p:nvSpPr>
          <p:cNvPr id="40968" name="TextBox 15"/>
          <p:cNvSpPr txBox="1">
            <a:spLocks noChangeArrowheads="1"/>
          </p:cNvSpPr>
          <p:nvPr/>
        </p:nvSpPr>
        <p:spPr bwMode="auto">
          <a:xfrm>
            <a:off x="914400" y="5257800"/>
            <a:ext cx="191452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large WF difference</a:t>
            </a:r>
          </a:p>
        </p:txBody>
      </p:sp>
      <p:cxnSp>
        <p:nvCxnSpPr>
          <p:cNvPr id="40969" name="Straight Arrow Connector 16"/>
          <p:cNvCxnSpPr>
            <a:cxnSpLocks noChangeShapeType="1"/>
          </p:cNvCxnSpPr>
          <p:nvPr/>
        </p:nvCxnSpPr>
        <p:spPr bwMode="auto">
          <a:xfrm>
            <a:off x="7620000" y="2819400"/>
            <a:ext cx="228600" cy="9906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40970" name="TextBox 18"/>
          <p:cNvSpPr txBox="1">
            <a:spLocks noChangeArrowheads="1"/>
          </p:cNvSpPr>
          <p:nvPr/>
        </p:nvSpPr>
        <p:spPr bwMode="auto">
          <a:xfrm>
            <a:off x="7086600" y="2362200"/>
            <a:ext cx="14335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large FSI</a:t>
            </a:r>
          </a:p>
        </p:txBody>
      </p:sp>
      <p:sp>
        <p:nvSpPr>
          <p:cNvPr id="40971" name="TextBox 20"/>
          <p:cNvSpPr txBox="1">
            <a:spLocks noChangeArrowheads="1"/>
          </p:cNvSpPr>
          <p:nvPr/>
        </p:nvSpPr>
        <p:spPr bwMode="auto">
          <a:xfrm>
            <a:off x="6629400" y="5257800"/>
            <a:ext cx="1905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small WF difference</a:t>
            </a:r>
          </a:p>
        </p:txBody>
      </p:sp>
      <p:cxnSp>
        <p:nvCxnSpPr>
          <p:cNvPr id="40972" name="Straight Arrow Connector 21"/>
          <p:cNvCxnSpPr>
            <a:cxnSpLocks noChangeShapeType="1"/>
          </p:cNvCxnSpPr>
          <p:nvPr/>
        </p:nvCxnSpPr>
        <p:spPr bwMode="auto">
          <a:xfrm flipV="1">
            <a:off x="7620000" y="4191000"/>
            <a:ext cx="152400" cy="9144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</p:spTree>
    <p:extLst>
      <p:ext uri="{BB962C8B-B14F-4D97-AF65-F5344CB8AC3E}">
        <p14:creationId xmlns:p14="http://schemas.microsoft.com/office/powerpoint/2010/main" val="362874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5" descr="sig_red_all_angl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0"/>
            <a:ext cx="3195638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6" name="Date Placeholder 2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572BFAF-4125-884B-B74A-0CA0334E9B09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41987" name="Footer Placeholder 3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  <p:sp>
        <p:nvSpPr>
          <p:cNvPr id="4198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DED32555-412A-2441-8DB4-C5D27886AB8F}" type="slidenum">
              <a:rPr lang="en-US" sz="1400"/>
              <a:pPr/>
              <a:t>13</a:t>
            </a:fld>
            <a:endParaRPr lang="en-US" sz="1400"/>
          </a:p>
        </p:txBody>
      </p:sp>
      <p:sp>
        <p:nvSpPr>
          <p:cNvPr id="41989" name="TextBox 6"/>
          <p:cNvSpPr txBox="1">
            <a:spLocks noChangeArrowheads="1"/>
          </p:cNvSpPr>
          <p:nvPr/>
        </p:nvSpPr>
        <p:spPr bwMode="auto">
          <a:xfrm>
            <a:off x="4419600" y="314325"/>
            <a:ext cx="34480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each angle offset by 0.1</a:t>
            </a:r>
          </a:p>
        </p:txBody>
      </p:sp>
      <p:cxnSp>
        <p:nvCxnSpPr>
          <p:cNvPr id="41990" name="Straight Arrow Connector 8"/>
          <p:cNvCxnSpPr>
            <a:cxnSpLocks noChangeShapeType="1"/>
          </p:cNvCxnSpPr>
          <p:nvPr/>
        </p:nvCxnSpPr>
        <p:spPr bwMode="auto">
          <a:xfrm flipH="1">
            <a:off x="3657600" y="1828800"/>
            <a:ext cx="1143000" cy="6858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41991" name="TextBox 9"/>
          <p:cNvSpPr txBox="1">
            <a:spLocks noChangeArrowheads="1"/>
          </p:cNvSpPr>
          <p:nvPr/>
        </p:nvSpPr>
        <p:spPr bwMode="auto">
          <a:xfrm>
            <a:off x="4953000" y="1600200"/>
            <a:ext cx="25844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‘yellow’ n(p) Paris</a:t>
            </a:r>
          </a:p>
        </p:txBody>
      </p:sp>
      <p:sp>
        <p:nvSpPr>
          <p:cNvPr id="41992" name="TextBox 10"/>
          <p:cNvSpPr txBox="1">
            <a:spLocks noChangeArrowheads="1"/>
          </p:cNvSpPr>
          <p:nvPr/>
        </p:nvSpPr>
        <p:spPr bwMode="auto">
          <a:xfrm>
            <a:off x="5334000" y="2971800"/>
            <a:ext cx="29273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‘cyan’ n(p) CD Bonn</a:t>
            </a:r>
          </a:p>
        </p:txBody>
      </p:sp>
      <p:cxnSp>
        <p:nvCxnSpPr>
          <p:cNvPr id="41993" name="Straight Arrow Connector 11"/>
          <p:cNvCxnSpPr>
            <a:cxnSpLocks noChangeShapeType="1"/>
          </p:cNvCxnSpPr>
          <p:nvPr/>
        </p:nvCxnSpPr>
        <p:spPr bwMode="auto">
          <a:xfrm flipH="1" flipV="1">
            <a:off x="3810000" y="2819400"/>
            <a:ext cx="1295400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</p:spTree>
    <p:extLst>
      <p:ext uri="{BB962C8B-B14F-4D97-AF65-F5344CB8AC3E}">
        <p14:creationId xmlns:p14="http://schemas.microsoft.com/office/powerpoint/2010/main" val="2809333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140C3-4FA2-0B43-94EA-9EE9C4651237}" type="datetime1">
              <a:rPr lang="en-US" smtClean="0"/>
              <a:t>3/15/14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354EB-E425-3944-ADFF-EFD15731AA9C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 descr="q1_vs_q2_vs_q3_mom_distr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68" y="743161"/>
            <a:ext cx="7315932" cy="55052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9600" y="1600200"/>
            <a:ext cx="2528306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Thesis H. </a:t>
            </a:r>
            <a:r>
              <a:rPr lang="en-US" dirty="0" err="1" smtClean="0"/>
              <a:t>Khanal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690148" y="457200"/>
            <a:ext cx="59161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Q</a:t>
            </a:r>
            <a:r>
              <a:rPr lang="en-US" baseline="30000" dirty="0" smtClean="0"/>
              <a:t>2</a:t>
            </a:r>
            <a:r>
              <a:rPr lang="en-US" dirty="0" smtClean="0"/>
              <a:t> dependence of momentum distribution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752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 Box 3"/>
          <p:cNvSpPr txBox="1">
            <a:spLocks noChangeArrowheads="1"/>
          </p:cNvSpPr>
          <p:nvPr/>
        </p:nvSpPr>
        <p:spPr bwMode="auto">
          <a:xfrm>
            <a:off x="3810000" y="5715000"/>
            <a:ext cx="34067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Calculation: M.Sargsian</a:t>
            </a:r>
          </a:p>
        </p:txBody>
      </p:sp>
      <p:sp>
        <p:nvSpPr>
          <p:cNvPr id="33795" name="Rectangle 4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609600"/>
          </a:xfrm>
        </p:spPr>
        <p:txBody>
          <a:bodyPr/>
          <a:lstStyle/>
          <a:p>
            <a:pPr eaLnBrk="1" hangingPunct="1"/>
            <a:r>
              <a:rPr lang="en-US" sz="2800">
                <a:latin typeface="Arial" charset="0"/>
                <a:ea typeface="ＭＳ Ｐゴシック" charset="0"/>
                <a:cs typeface="ＭＳ Ｐゴシック" charset="0"/>
              </a:rPr>
              <a:t>Angular Distributions up to p</a:t>
            </a:r>
            <a:r>
              <a:rPr lang="en-US" sz="2800" baseline="-25000">
                <a:latin typeface="Arial" charset="0"/>
                <a:ea typeface="ＭＳ Ｐゴシック" charset="0"/>
                <a:cs typeface="ＭＳ Ｐゴシック" charset="0"/>
              </a:rPr>
              <a:t>m</a:t>
            </a:r>
            <a:r>
              <a:rPr lang="en-US" sz="2800">
                <a:latin typeface="Arial" charset="0"/>
                <a:ea typeface="ＭＳ Ｐゴシック" charset="0"/>
                <a:cs typeface="ＭＳ Ｐゴシック" charset="0"/>
              </a:rPr>
              <a:t> = 1GeV/c</a:t>
            </a: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33796" name="Picture 4" descr="ratio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295400"/>
            <a:ext cx="64389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7" name="Oval 4"/>
          <p:cNvSpPr>
            <a:spLocks noChangeArrowheads="1"/>
          </p:cNvSpPr>
          <p:nvPr/>
        </p:nvSpPr>
        <p:spPr bwMode="auto">
          <a:xfrm>
            <a:off x="3352800" y="4191000"/>
            <a:ext cx="685800" cy="685800"/>
          </a:xfrm>
          <a:prstGeom prst="ellipse">
            <a:avLst/>
          </a:prstGeom>
          <a:solidFill>
            <a:srgbClr val="FFFF00">
              <a:alpha val="4196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cxnSp>
        <p:nvCxnSpPr>
          <p:cNvPr id="33798" name="Straight Arrow Connector 8"/>
          <p:cNvCxnSpPr>
            <a:cxnSpLocks noChangeShapeType="1"/>
          </p:cNvCxnSpPr>
          <p:nvPr/>
        </p:nvCxnSpPr>
        <p:spPr bwMode="auto">
          <a:xfrm flipV="1">
            <a:off x="2362200" y="4876800"/>
            <a:ext cx="1066800" cy="9906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799" name="TextBox 9"/>
          <p:cNvSpPr txBox="1">
            <a:spLocks noChangeArrowheads="1"/>
          </p:cNvSpPr>
          <p:nvPr/>
        </p:nvSpPr>
        <p:spPr bwMode="auto">
          <a:xfrm>
            <a:off x="685800" y="5867400"/>
            <a:ext cx="23558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500"/>
              <a:t>FSI depend weakly on p</a:t>
            </a:r>
            <a:r>
              <a:rPr lang="en-US" sz="1500" baseline="-25000"/>
              <a:t>m</a:t>
            </a:r>
          </a:p>
        </p:txBody>
      </p:sp>
      <p:sp>
        <p:nvSpPr>
          <p:cNvPr id="33800" name="Date Placeholder 7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4624611B-FB20-3943-9F4E-F18D5ADA20A8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33801" name="Slide Number Placeholder 8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81080C0-8C35-4141-824A-BE6302D61F8A}" type="slidenum">
              <a:rPr lang="en-US" sz="1400"/>
              <a:pPr/>
              <a:t>15</a:t>
            </a:fld>
            <a:endParaRPr lang="en-US" sz="1400"/>
          </a:p>
        </p:txBody>
      </p:sp>
      <p:sp>
        <p:nvSpPr>
          <p:cNvPr id="33802" name="Footer Placeholder 9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04800"/>
            <a:ext cx="7772400" cy="1143000"/>
          </a:xfrm>
        </p:spPr>
        <p:txBody>
          <a:bodyPr/>
          <a:lstStyle/>
          <a:p>
            <a:r>
              <a:rPr lang="en-US" sz="3600" dirty="0" smtClean="0"/>
              <a:t>Polarized Deuterium</a:t>
            </a:r>
            <a:endParaRPr lang="en-US" sz="36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438A8-A0C6-8641-8268-CA713C43870F}" type="datetime1">
              <a:rPr lang="en-US" smtClean="0"/>
              <a:t>3/15/14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878F5-039A-CF40-9C66-7146A146F93B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19200" y="1295400"/>
            <a:ext cx="684033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Experiments using internal targets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D(</a:t>
            </a:r>
            <a:r>
              <a:rPr lang="en-US" dirty="0" err="1" smtClean="0"/>
              <a:t>e,e’p</a:t>
            </a:r>
            <a:r>
              <a:rPr lang="en-US" dirty="0" smtClean="0"/>
              <a:t>)n on vector polarized Deuterium up to</a:t>
            </a:r>
            <a:br>
              <a:rPr lang="en-US" dirty="0" smtClean="0"/>
            </a:br>
            <a:r>
              <a:rPr lang="en-US" dirty="0" smtClean="0"/>
              <a:t>p</a:t>
            </a:r>
            <a:r>
              <a:rPr lang="en-US" baseline="-25000" dirty="0" smtClean="0"/>
              <a:t>m</a:t>
            </a:r>
            <a:r>
              <a:rPr lang="en-US" dirty="0" smtClean="0"/>
              <a:t> = 350 MeV/c</a:t>
            </a:r>
          </a:p>
        </p:txBody>
      </p:sp>
      <p:pic>
        <p:nvPicPr>
          <p:cNvPr id="7" name="Picture 6" descr="A_v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498" y="2438400"/>
            <a:ext cx="3826702" cy="3581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72803" y="5943600"/>
            <a:ext cx="3192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I. </a:t>
            </a:r>
            <a:r>
              <a:rPr lang="en-US" sz="1400" dirty="0" err="1"/>
              <a:t>Passchier</a:t>
            </a:r>
            <a:r>
              <a:rPr lang="en-US" sz="1400" dirty="0"/>
              <a:t>, </a:t>
            </a:r>
            <a:r>
              <a:rPr lang="en-US" sz="1400" dirty="0" smtClean="0"/>
              <a:t>et al. PRL 88, 102302 (2002)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63893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438A8-A0C6-8641-8268-CA713C43870F}" type="datetime1">
              <a:rPr lang="en-US" smtClean="0"/>
              <a:t>3/15/14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878F5-039A-CF40-9C66-7146A146F93B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58479" y="457200"/>
            <a:ext cx="6763390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D(</a:t>
            </a:r>
            <a:r>
              <a:rPr lang="en-US" dirty="0" err="1"/>
              <a:t>e,e’p</a:t>
            </a:r>
            <a:r>
              <a:rPr lang="en-US" dirty="0"/>
              <a:t>)n on </a:t>
            </a:r>
            <a:r>
              <a:rPr lang="en-US" dirty="0" smtClean="0"/>
              <a:t>tensor </a:t>
            </a:r>
            <a:r>
              <a:rPr lang="en-US" dirty="0"/>
              <a:t>polarized Deuterium up to</a:t>
            </a:r>
            <a:br>
              <a:rPr lang="en-US" dirty="0"/>
            </a:br>
            <a:r>
              <a:rPr lang="en-US" dirty="0"/>
              <a:t>p</a:t>
            </a:r>
            <a:r>
              <a:rPr lang="en-US" baseline="-25000" dirty="0"/>
              <a:t>m</a:t>
            </a:r>
            <a:r>
              <a:rPr lang="en-US" dirty="0"/>
              <a:t> = </a:t>
            </a:r>
            <a:r>
              <a:rPr lang="en-US" dirty="0" smtClean="0"/>
              <a:t>150 </a:t>
            </a:r>
            <a:r>
              <a:rPr lang="en-US" dirty="0"/>
              <a:t>MeV/c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pic>
        <p:nvPicPr>
          <p:cNvPr id="7" name="Picture 6" descr="A_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447800"/>
            <a:ext cx="4138731" cy="4038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24200" y="5788223"/>
            <a:ext cx="3068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Z.-L. Zhou </a:t>
            </a:r>
            <a:r>
              <a:rPr lang="en-US" sz="1400" dirty="0" smtClean="0"/>
              <a:t> et al. PRL82, 687 (1999)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63344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62000" y="-228600"/>
            <a:ext cx="7772400" cy="1143000"/>
          </a:xfrm>
        </p:spPr>
        <p:txBody>
          <a:bodyPr/>
          <a:lstStyle/>
          <a:p>
            <a:r>
              <a:rPr lang="en-US" sz="3600" dirty="0" smtClean="0"/>
              <a:t>What can be learned?</a:t>
            </a:r>
            <a:endParaRPr lang="en-US" sz="36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140C3-4FA2-0B43-94EA-9EE9C4651237}" type="datetime1">
              <a:rPr lang="en-US" smtClean="0"/>
              <a:t>3/15/14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354EB-E425-3944-ADFF-EFD15731AA9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90600" y="685800"/>
            <a:ext cx="7725192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Alignment (m) dependent momentum distributions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Structures as a result of interplay of tensor force and </a:t>
            </a:r>
            <a:br>
              <a:rPr lang="en-US" dirty="0" smtClean="0"/>
            </a:br>
            <a:r>
              <a:rPr lang="en-US" dirty="0" smtClean="0"/>
              <a:t>repulsive core</a:t>
            </a:r>
            <a:endParaRPr lang="en-US" dirty="0"/>
          </a:p>
        </p:txBody>
      </p:sp>
      <p:pic>
        <p:nvPicPr>
          <p:cNvPr id="7" name="Picture 6" descr="V_thet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905000"/>
            <a:ext cx="7874000" cy="401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5791200"/>
            <a:ext cx="3068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J.L.Forest</a:t>
            </a:r>
            <a:r>
              <a:rPr lang="en-US" sz="1400" dirty="0" smtClean="0"/>
              <a:t> et al. PRC 54, 646 (1996)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718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438A8-A0C6-8641-8268-CA713C43870F}" type="datetime1">
              <a:rPr lang="en-US" smtClean="0"/>
              <a:t>3/15/14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878F5-039A-CF40-9C66-7146A146F93B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6" name="Picture 5" descr="D_shap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715" y="152400"/>
            <a:ext cx="7163885" cy="608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515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r>
              <a:rPr lang="en-US" sz="3600" dirty="0" smtClean="0"/>
              <a:t>Contents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24000"/>
            <a:ext cx="7772400" cy="4114800"/>
          </a:xfrm>
        </p:spPr>
        <p:txBody>
          <a:bodyPr/>
          <a:lstStyle/>
          <a:p>
            <a:r>
              <a:rPr lang="en-US" sz="2800" dirty="0" smtClean="0"/>
              <a:t>Introduction: Why the Deuteron</a:t>
            </a:r>
          </a:p>
          <a:p>
            <a:r>
              <a:rPr lang="en-US" sz="2800" dirty="0" smtClean="0"/>
              <a:t>D(</a:t>
            </a:r>
            <a:r>
              <a:rPr lang="en-US" sz="2800" dirty="0" err="1" smtClean="0"/>
              <a:t>e,e’p</a:t>
            </a:r>
            <a:r>
              <a:rPr lang="en-US" sz="2800" dirty="0" smtClean="0"/>
              <a:t>) at Low Q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: Results and Complications</a:t>
            </a:r>
            <a:endParaRPr lang="en-US" sz="2800" baseline="30000" dirty="0" smtClean="0"/>
          </a:p>
          <a:p>
            <a:r>
              <a:rPr lang="en-US" sz="2800" dirty="0" smtClean="0"/>
              <a:t>High Q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: Recent Results and Opportunities</a:t>
            </a:r>
          </a:p>
          <a:p>
            <a:r>
              <a:rPr lang="en-US" sz="2800" dirty="0" smtClean="0"/>
              <a:t>D(</a:t>
            </a:r>
            <a:r>
              <a:rPr lang="en-US" sz="2800" dirty="0" err="1" smtClean="0"/>
              <a:t>e,e’p</a:t>
            </a:r>
            <a:r>
              <a:rPr lang="en-US" sz="2800" dirty="0" smtClean="0"/>
              <a:t>)n with Tensor Polarization</a:t>
            </a:r>
            <a:endParaRPr lang="en-US" sz="2800" dirty="0"/>
          </a:p>
          <a:p>
            <a:r>
              <a:rPr lang="en-US" sz="2800" dirty="0" smtClean="0"/>
              <a:t>Summary</a:t>
            </a:r>
            <a:endParaRPr lang="en-US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22255-F084-8442-B520-6F85A6C5AF02}" type="datetime1">
              <a:rPr lang="en-US" smtClean="0"/>
              <a:t>3/15/14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FAA37-72B5-E943-92C8-1C7854D0B5E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568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140C3-4FA2-0B43-94EA-9EE9C4651237}" type="datetime1">
              <a:rPr lang="en-US" smtClean="0"/>
              <a:t>3/15/14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354EB-E425-3944-ADFF-EFD15731AA9C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7" name="Picture 6" descr="rho_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990600"/>
            <a:ext cx="5321300" cy="401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9600" y="5257800"/>
            <a:ext cx="31609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Existing NIKHEF data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971800" y="381000"/>
            <a:ext cx="5275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Originally proposed JLAB experiment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 flipV="1">
            <a:off x="1600200" y="3886200"/>
            <a:ext cx="762000" cy="1295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flipH="1">
            <a:off x="3581400" y="838200"/>
            <a:ext cx="533400" cy="6858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4" name="Rectangle 13"/>
          <p:cNvSpPr/>
          <p:nvPr/>
        </p:nvSpPr>
        <p:spPr bwMode="auto">
          <a:xfrm>
            <a:off x="4432693" y="2412212"/>
            <a:ext cx="914400" cy="304800"/>
          </a:xfrm>
          <a:prstGeom prst="rect">
            <a:avLst/>
          </a:prstGeom>
          <a:solidFill>
            <a:srgbClr val="0000FF">
              <a:alpha val="18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780121" y="3836188"/>
            <a:ext cx="914400" cy="304800"/>
          </a:xfrm>
          <a:prstGeom prst="rect">
            <a:avLst/>
          </a:prstGeom>
          <a:solidFill>
            <a:srgbClr val="0000FF">
              <a:alpha val="18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736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Extraction of : 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140C3-4FA2-0B43-94EA-9EE9C4651237}" type="datetime1">
              <a:rPr lang="en-US" smtClean="0"/>
              <a:t>3/15/14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354EB-E425-3944-ADFF-EFD15731AA9C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0" y="1066800"/>
            <a:ext cx="660400" cy="381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66800" y="1752600"/>
            <a:ext cx="6565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Normalized populations of magnetic </a:t>
            </a:r>
            <a:r>
              <a:rPr lang="en-US" dirty="0" err="1" smtClean="0"/>
              <a:t>substates</a:t>
            </a:r>
            <a:r>
              <a:rPr lang="en-US" dirty="0" smtClean="0"/>
              <a:t>: </a:t>
            </a:r>
            <a:endParaRPr lang="en-US" dirty="0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1905000"/>
            <a:ext cx="457200" cy="2286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0"/>
            <a:ext cx="2819400" cy="3175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66800" y="2819400"/>
            <a:ext cx="38966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Un-polarized cross section: </a:t>
            </a:r>
            <a:endParaRPr lang="en-US" dirty="0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895600"/>
            <a:ext cx="2933700" cy="3556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4038600"/>
            <a:ext cx="4457700" cy="381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90600" y="3464463"/>
            <a:ext cx="4974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Cross section with polarized target: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01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438A8-A0C6-8641-8268-CA713C43870F}" type="datetime1">
              <a:rPr lang="en-US" smtClean="0"/>
              <a:t>3/15/14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878F5-039A-CF40-9C66-7146A146F93B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990600"/>
            <a:ext cx="3073400" cy="368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90600" y="914400"/>
            <a:ext cx="744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with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1447800"/>
            <a:ext cx="6981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and </a:t>
            </a:r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524000"/>
            <a:ext cx="2133600" cy="317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623" y="1500616"/>
            <a:ext cx="2476500" cy="3683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90600" y="2209800"/>
            <a:ext cx="19298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One obtains:</a:t>
            </a:r>
            <a:endParaRPr lang="en-US" dirty="0"/>
          </a:p>
        </p:txBody>
      </p: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603439"/>
            <a:ext cx="5727700" cy="8763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90600" y="3962400"/>
            <a:ext cx="2511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 proposal </a:t>
            </a:r>
            <a:endParaRPr lang="en-US" dirty="0"/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4572000"/>
            <a:ext cx="38354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12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140C3-4FA2-0B43-94EA-9EE9C4651237}" type="datetime1">
              <a:rPr lang="en-US" smtClean="0"/>
              <a:t>3/15/14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354EB-E425-3944-ADFF-EFD15731AA9C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Picture 4" descr="ax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46118" y="211282"/>
            <a:ext cx="5299364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43200" y="536855"/>
            <a:ext cx="3394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Effects of FSI and MEC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6108270" y="2971800"/>
            <a:ext cx="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 flipV="1">
            <a:off x="3708228" y="3552082"/>
            <a:ext cx="0" cy="381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flipV="1">
            <a:off x="4513364" y="3971440"/>
            <a:ext cx="0" cy="35168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697392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6200"/>
            <a:ext cx="7772400" cy="1143000"/>
          </a:xfrm>
        </p:spPr>
        <p:txBody>
          <a:bodyPr/>
          <a:lstStyle/>
          <a:p>
            <a:r>
              <a:rPr lang="en-US" dirty="0" smtClean="0"/>
              <a:t>Expected results: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438A8-A0C6-8641-8268-CA713C43870F}" type="datetime1">
              <a:rPr lang="en-US" smtClean="0"/>
              <a:t>3/15/14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878F5-039A-CF40-9C66-7146A146F93B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6" name="Picture 5" descr="axx_er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0012" y="260588"/>
            <a:ext cx="3927764" cy="5082988"/>
          </a:xfrm>
          <a:prstGeom prst="rect">
            <a:avLst/>
          </a:prstGeom>
        </p:spPr>
      </p:pic>
      <p:pic>
        <p:nvPicPr>
          <p:cNvPr id="7" name="Picture 6" descr="sig_pol_exp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990600"/>
            <a:ext cx="3650673" cy="4724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2798" y="4844792"/>
            <a:ext cx="2802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 = 80nA, </a:t>
            </a:r>
            <a:r>
              <a:rPr lang="en-US" dirty="0" err="1" smtClean="0"/>
              <a:t>P</a:t>
            </a:r>
            <a:r>
              <a:rPr lang="en-US" baseline="-25000" dirty="0" err="1" smtClean="0"/>
              <a:t>zz</a:t>
            </a:r>
            <a:r>
              <a:rPr lang="en-US" dirty="0" smtClean="0"/>
              <a:t> = 0.2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8264" y="5617340"/>
            <a:ext cx="2904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Beam time: 33 days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058908" y="5617340"/>
            <a:ext cx="3139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And lots of optimism !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553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 dirty="0" smtClean="0"/>
              <a:t>What could be improved?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438A8-A0C6-8641-8268-CA713C43870F}" type="datetime1">
              <a:rPr lang="en-US" smtClean="0"/>
              <a:t>3/15/14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878F5-039A-CF40-9C66-7146A146F93B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371600" y="1447800"/>
            <a:ext cx="642996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Higher incident energy: larger cross section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Larger particle momenta: smaller effects of</a:t>
            </a:r>
            <a:br>
              <a:rPr lang="en-US" dirty="0" smtClean="0"/>
            </a:br>
            <a:r>
              <a:rPr lang="en-US" dirty="0" smtClean="0"/>
              <a:t>target magnetic field on particle trajectories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Better estimate on N background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71600" y="3200400"/>
            <a:ext cx="2622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Challenges:</a:t>
            </a:r>
            <a:endParaRPr lang="en-US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1371600" y="4038600"/>
            <a:ext cx="572464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Still a complicated experiment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Many boundary conditions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Absolute cross section measurements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 smtClean="0"/>
              <a:t>P</a:t>
            </a:r>
            <a:r>
              <a:rPr lang="en-US" baseline="-25000" dirty="0" err="1" smtClean="0"/>
              <a:t>zz</a:t>
            </a:r>
            <a:r>
              <a:rPr lang="en-US" dirty="0" smtClean="0"/>
              <a:t> determination with high precision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Lifetime of </a:t>
            </a:r>
            <a:r>
              <a:rPr lang="en-US" dirty="0" err="1" smtClean="0"/>
              <a:t>P</a:t>
            </a:r>
            <a:r>
              <a:rPr lang="en-US" baseline="-25000" dirty="0" err="1" smtClean="0"/>
              <a:t>zz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750526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Summary</a:t>
            </a:r>
          </a:p>
        </p:txBody>
      </p:sp>
      <p:sp>
        <p:nvSpPr>
          <p:cNvPr id="39939" name="Date Placeholder 2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20438D9-FF83-F543-B92C-7D3DABC08AB2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39940" name="Footer Placeholder 3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  <p:sp>
        <p:nvSpPr>
          <p:cNvPr id="39941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7821635-CEF9-494A-8FB3-0E94962ACC54}" type="slidenum">
              <a:rPr lang="en-US" sz="1400"/>
              <a:pPr/>
              <a:t>26</a:t>
            </a:fld>
            <a:endParaRPr lang="en-US" sz="1400"/>
          </a:p>
        </p:txBody>
      </p:sp>
      <p:sp>
        <p:nvSpPr>
          <p:cNvPr id="2" name="TextBox 1"/>
          <p:cNvSpPr txBox="1"/>
          <p:nvPr/>
        </p:nvSpPr>
        <p:spPr>
          <a:xfrm>
            <a:off x="332487" y="2081951"/>
            <a:ext cx="843051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At high Q</a:t>
            </a:r>
            <a:r>
              <a:rPr lang="en-US" baseline="30000" dirty="0" smtClean="0"/>
              <a:t>2</a:t>
            </a:r>
            <a:r>
              <a:rPr lang="en-US" dirty="0" smtClean="0"/>
              <a:t> there exist kinematic regions to with small FSI;</a:t>
            </a:r>
            <a:br>
              <a:rPr lang="en-US" dirty="0" smtClean="0"/>
            </a:br>
            <a:r>
              <a:rPr lang="en-US" dirty="0" smtClean="0"/>
              <a:t>experimentally observed and confirmed by theory.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Very few electro-disintegration data on polarized </a:t>
            </a:r>
            <a:br>
              <a:rPr lang="en-US" dirty="0" smtClean="0"/>
            </a:br>
            <a:r>
              <a:rPr lang="en-US" dirty="0" smtClean="0"/>
              <a:t>deuterium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Can provide new data on the structure of the deuteron</a:t>
            </a:r>
            <a:br>
              <a:rPr lang="en-US" dirty="0" smtClean="0"/>
            </a:br>
            <a:r>
              <a:rPr lang="en-US" dirty="0" smtClean="0"/>
              <a:t>where it is dominated by the D-state and the tensor force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Potential of a unique experiment at JLAB with 11 </a:t>
            </a:r>
            <a:r>
              <a:rPr lang="en-US" dirty="0" err="1" smtClean="0"/>
              <a:t>GeV</a:t>
            </a:r>
            <a:r>
              <a:rPr lang="en-US" dirty="0"/>
              <a:t> </a:t>
            </a:r>
            <a:r>
              <a:rPr lang="en-US" dirty="0" smtClean="0"/>
              <a:t>and </a:t>
            </a:r>
            <a:br>
              <a:rPr lang="en-US" dirty="0" smtClean="0"/>
            </a:br>
            <a:r>
              <a:rPr lang="en-US" dirty="0" smtClean="0"/>
              <a:t>a solid, tensor polarized D-target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eut_mom_dist_all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6"/>
          <a:stretch/>
        </p:blipFill>
        <p:spPr>
          <a:xfrm>
            <a:off x="482600" y="1752600"/>
            <a:ext cx="8178800" cy="4454615"/>
          </a:xfrm>
          <a:prstGeom prst="rect">
            <a:avLst/>
          </a:prstGeom>
        </p:spPr>
      </p:pic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685800" y="76200"/>
            <a:ext cx="7772400" cy="1143000"/>
          </a:xfrm>
        </p:spPr>
        <p:txBody>
          <a:bodyPr/>
          <a:lstStyle/>
          <a:p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Momentum </a:t>
            </a:r>
            <a:r>
              <a:rPr lang="en-US" sz="2800" dirty="0" smtClean="0">
                <a:latin typeface="Arial" charset="0"/>
                <a:ea typeface="ＭＳ Ｐゴシック" charset="0"/>
                <a:cs typeface="ＭＳ Ｐゴシック" charset="0"/>
              </a:rPr>
              <a:t>Distribution</a:t>
            </a:r>
            <a:endParaRPr lang="en-US" sz="28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411" name="Date Placeholder 2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2E7EBF8-8AB2-D345-9378-1CDB78CED8AA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17412" name="Footer Placeholder 3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  <p:sp>
        <p:nvSpPr>
          <p:cNvPr id="17413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15B8887-8C15-B340-8DC0-2996BF009CB5}" type="slidenum">
              <a:rPr lang="en-US" sz="1400"/>
              <a:pPr/>
              <a:t>27</a:t>
            </a:fld>
            <a:endParaRPr lang="en-US" sz="1400"/>
          </a:p>
        </p:txBody>
      </p: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1066800" y="990600"/>
            <a:ext cx="72390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dirty="0"/>
              <a:t>virtually no </a:t>
            </a:r>
            <a:r>
              <a:rPr lang="en-US" sz="2000" dirty="0" smtClean="0"/>
              <a:t>experimental </a:t>
            </a:r>
            <a:r>
              <a:rPr lang="en-US" sz="2000" dirty="0"/>
              <a:t>d(</a:t>
            </a:r>
            <a:r>
              <a:rPr lang="en-US" sz="2000" dirty="0" err="1"/>
              <a:t>e,ep</a:t>
            </a:r>
            <a:r>
              <a:rPr lang="en-US" sz="2000" dirty="0"/>
              <a:t>)n data exist for </a:t>
            </a:r>
            <a:r>
              <a:rPr lang="en-US" sz="2000" dirty="0" smtClean="0"/>
              <a:t>p</a:t>
            </a:r>
            <a:r>
              <a:rPr lang="en-US" sz="2000" baseline="-25000" dirty="0" smtClean="0"/>
              <a:t>m</a:t>
            </a:r>
            <a:r>
              <a:rPr lang="en-US" sz="2000" dirty="0" smtClean="0"/>
              <a:t> </a:t>
            </a:r>
            <a:r>
              <a:rPr lang="en-US" sz="2000" dirty="0"/>
              <a:t>&gt; 0.5 </a:t>
            </a:r>
            <a:r>
              <a:rPr lang="en-US" sz="2000" dirty="0" err="1"/>
              <a:t>GeV</a:t>
            </a:r>
            <a:r>
              <a:rPr lang="en-US" sz="2000" dirty="0"/>
              <a:t>/c without large contributions of FSI, MEC and IC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38600" y="3429000"/>
            <a:ext cx="2647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important for SRC 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>
                <a:solidFill>
                  <a:srgbClr val="FF0000"/>
                </a:solidFill>
              </a:rPr>
              <a:t>studies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28800" y="2057400"/>
            <a:ext cx="19600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several low Q</a:t>
            </a:r>
            <a:r>
              <a:rPr lang="en-US" sz="1600" baseline="30000" dirty="0" smtClean="0"/>
              <a:t>2</a:t>
            </a:r>
            <a:r>
              <a:rPr lang="en-US" sz="1600" dirty="0" smtClean="0"/>
              <a:t> data</a:t>
            </a:r>
          </a:p>
          <a:p>
            <a:r>
              <a:rPr lang="en-US" sz="1600" dirty="0" smtClean="0"/>
              <a:t>available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7772400" cy="914400"/>
          </a:xfrm>
        </p:spPr>
        <p:txBody>
          <a:bodyPr/>
          <a:lstStyle/>
          <a:p>
            <a:pPr eaLnBrk="1" hangingPunct="1"/>
            <a:r>
              <a:rPr lang="en-US" sz="2800">
                <a:latin typeface="Arial" charset="0"/>
                <a:ea typeface="ＭＳ Ｐゴシック" charset="0"/>
                <a:cs typeface="ＭＳ Ｐゴシック" charset="0"/>
              </a:rPr>
              <a:t>FSI Reduction</a:t>
            </a:r>
          </a:p>
        </p:txBody>
      </p:sp>
      <p:pic>
        <p:nvPicPr>
          <p:cNvPr id="30723" name="Picture 3" descr="FSI_reduction.jpg                                              00688A44Macintosh HD                   BBA79819: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990600"/>
            <a:ext cx="8686800" cy="409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4" name="Text Box 5"/>
          <p:cNvSpPr txBox="1">
            <a:spLocks noChangeArrowheads="1"/>
          </p:cNvSpPr>
          <p:nvPr/>
        </p:nvSpPr>
        <p:spPr bwMode="auto">
          <a:xfrm>
            <a:off x="762000" y="5181600"/>
            <a:ext cx="6249988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Char char="•"/>
            </a:pPr>
            <a:r>
              <a:rPr lang="en-US" sz="2000"/>
              <a:t> b determined by nucleon size</a:t>
            </a:r>
          </a:p>
          <a:p>
            <a:pPr>
              <a:buFontTx/>
              <a:buChar char="•"/>
            </a:pPr>
            <a:r>
              <a:rPr lang="en-US" sz="2000"/>
              <a:t> cancellation due to imaginary rescattering amplitude</a:t>
            </a:r>
          </a:p>
          <a:p>
            <a:pPr>
              <a:buFontTx/>
              <a:buChar char="•"/>
            </a:pPr>
            <a:r>
              <a:rPr lang="en-US" sz="2000"/>
              <a:t> valid only for high energy (GEA)</a:t>
            </a:r>
          </a:p>
        </p:txBody>
      </p:sp>
      <p:sp>
        <p:nvSpPr>
          <p:cNvPr id="30725" name="Date Placeholder 4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9CCAF13-ADAB-F84A-8B75-6E8FA963E134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3072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D349BEE-832C-0C49-8C87-03361E0FDB84}" type="slidenum">
              <a:rPr lang="en-US" sz="1400"/>
              <a:pPr/>
              <a:t>28</a:t>
            </a:fld>
            <a:endParaRPr lang="en-US" sz="1400"/>
          </a:p>
        </p:txBody>
      </p:sp>
      <p:sp>
        <p:nvSpPr>
          <p:cNvPr id="30727" name="Footer Placeholder 6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04800"/>
            <a:ext cx="7772400" cy="1143000"/>
          </a:xfrm>
        </p:spPr>
        <p:txBody>
          <a:bodyPr/>
          <a:lstStyle/>
          <a:p>
            <a:r>
              <a:rPr lang="en-US" sz="3600" dirty="0" smtClean="0"/>
              <a:t>Introduction: Role of the Deuteron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400"/>
            <a:ext cx="4343400" cy="2667000"/>
          </a:xfrm>
        </p:spPr>
        <p:txBody>
          <a:bodyPr/>
          <a:lstStyle/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Key system to investigate </a:t>
            </a:r>
            <a:r>
              <a:rPr lang="en-US" sz="2400" dirty="0"/>
              <a:t>the </a:t>
            </a:r>
            <a:r>
              <a:rPr lang="en-US" sz="2400" dirty="0" smtClean="0"/>
              <a:t>short range part of </a:t>
            </a:r>
            <a:r>
              <a:rPr lang="en-US" sz="2400" dirty="0"/>
              <a:t>the NN interaction (</a:t>
            </a:r>
            <a:r>
              <a:rPr lang="en-US" sz="2400" dirty="0" smtClean="0"/>
              <a:t>repulsive core).</a:t>
            </a:r>
            <a:endParaRPr lang="en-US" sz="2400" dirty="0"/>
          </a:p>
          <a:p>
            <a:r>
              <a:rPr lang="en-US" sz="2400" dirty="0" smtClean="0"/>
              <a:t>Basis for SRC (structure) studies</a:t>
            </a:r>
          </a:p>
          <a:p>
            <a:r>
              <a:rPr lang="en-US" sz="2400" dirty="0" smtClean="0"/>
              <a:t>Structure needs to be understood in detail at all length scales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DBB5C-288B-F041-B77A-122B93E5A704}" type="datetime1">
              <a:rPr lang="en-US" smtClean="0"/>
              <a:t>3/15/14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FAA37-72B5-E943-92C8-1C7854D0B5E1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 descr="deuter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2133600"/>
            <a:ext cx="4219249" cy="371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952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Arial" charset="0"/>
                <a:ea typeface="ＭＳ Ｐゴシック" charset="0"/>
                <a:cs typeface="ＭＳ Ｐゴシック" charset="0"/>
              </a:rPr>
              <a:t>Why Coincidence Reactions:</a:t>
            </a:r>
            <a:endParaRPr lang="en-US" sz="36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459" name="Date Placeholder 2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800D9E7E-4CE0-1942-A6F5-35FB47433BFB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19460" name="Footer Placeholder 3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  <p:sp>
        <p:nvSpPr>
          <p:cNvPr id="19461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5A02E80-7304-BD4C-91C9-00A137E40C11}" type="slidenum">
              <a:rPr lang="en-US" sz="1400"/>
              <a:pPr/>
              <a:t>4</a:t>
            </a:fld>
            <a:endParaRPr lang="en-US" sz="1400"/>
          </a:p>
        </p:txBody>
      </p:sp>
      <p:sp>
        <p:nvSpPr>
          <p:cNvPr id="19462" name="TextBox 5"/>
          <p:cNvSpPr txBox="1">
            <a:spLocks noChangeArrowheads="1"/>
          </p:cNvSpPr>
          <p:nvPr/>
        </p:nvSpPr>
        <p:spPr bwMode="auto">
          <a:xfrm>
            <a:off x="1524000" y="1981200"/>
            <a:ext cx="662940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Obtain data closely related to the deuteron wave function (momentum distribution) with a minimum of </a:t>
            </a:r>
            <a:r>
              <a:rPr lang="ja-JP" altLang="en-US" dirty="0"/>
              <a:t>“</a:t>
            </a:r>
            <a:r>
              <a:rPr lang="en-US" dirty="0"/>
              <a:t>other contributions</a:t>
            </a:r>
            <a:r>
              <a:rPr lang="ja-JP" altLang="en-US" dirty="0"/>
              <a:t>”</a:t>
            </a:r>
            <a:r>
              <a:rPr lang="en-US" dirty="0"/>
              <a:t> such as FSI,  MEC, IC etc.</a:t>
            </a:r>
          </a:p>
          <a:p>
            <a:endParaRPr lang="en-US" dirty="0"/>
          </a:p>
          <a:p>
            <a:r>
              <a:rPr lang="en-US" dirty="0"/>
              <a:t>Ideally </a:t>
            </a:r>
            <a:r>
              <a:rPr lang="ja-JP" altLang="en-US" dirty="0"/>
              <a:t>‘</a:t>
            </a:r>
            <a:r>
              <a:rPr lang="en-US" dirty="0"/>
              <a:t>measure</a:t>
            </a:r>
            <a:r>
              <a:rPr lang="ja-JP" altLang="en-US" dirty="0"/>
              <a:t>’</a:t>
            </a:r>
            <a:r>
              <a:rPr lang="en-US" dirty="0"/>
              <a:t> the momentum distribution</a:t>
            </a:r>
          </a:p>
          <a:p>
            <a:r>
              <a:rPr lang="en-US" dirty="0"/>
              <a:t>⇒ study the  d(</a:t>
            </a:r>
            <a:r>
              <a:rPr lang="en-US" dirty="0" err="1"/>
              <a:t>e,e</a:t>
            </a:r>
            <a:r>
              <a:rPr lang="ja-JP" altLang="en-US" dirty="0"/>
              <a:t>’</a:t>
            </a:r>
            <a:r>
              <a:rPr lang="en-US" dirty="0"/>
              <a:t>p) reaction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450" y="4876800"/>
            <a:ext cx="3365500" cy="685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914400"/>
          </a:xfrm>
        </p:spPr>
        <p:txBody>
          <a:bodyPr/>
          <a:lstStyle/>
          <a:p>
            <a:r>
              <a:rPr lang="en-US" sz="3200" dirty="0" smtClean="0"/>
              <a:t>D(</a:t>
            </a:r>
            <a:r>
              <a:rPr lang="en-US" sz="3200" dirty="0" err="1" smtClean="0"/>
              <a:t>e,e’p</a:t>
            </a:r>
            <a:r>
              <a:rPr lang="en-US" sz="3200" dirty="0" smtClean="0"/>
              <a:t>) in PWIA</a:t>
            </a:r>
            <a:endParaRPr lang="en-US" sz="32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5FFE-D43E-F14E-A795-82077173C022}" type="datetime1">
              <a:rPr lang="en-US" smtClean="0"/>
              <a:t>3/15/14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878F5-039A-CF40-9C66-7146A146F93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Picture 5" descr="dee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76400"/>
            <a:ext cx="5283200" cy="4025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62600" y="4572000"/>
            <a:ext cx="2699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Experimental </a:t>
            </a:r>
          </a:p>
          <a:p>
            <a:r>
              <a:rPr lang="en-US" sz="1800" dirty="0" smtClean="0"/>
              <a:t>Momentum distributions:</a:t>
            </a:r>
            <a:endParaRPr lang="en-US" sz="1800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5410200"/>
            <a:ext cx="3073400" cy="647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181600" y="1828800"/>
            <a:ext cx="22944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Plane Wave IA: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05400" y="2286000"/>
            <a:ext cx="3578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/>
              <a:t>Hit nucleon does not interact with the </a:t>
            </a:r>
            <a:r>
              <a:rPr lang="en-US" sz="1600" dirty="0"/>
              <a:t>r</a:t>
            </a:r>
            <a:r>
              <a:rPr lang="en-US" sz="1600" dirty="0" smtClean="0"/>
              <a:t>ecoiling system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Described by a plane wave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87222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PWIA_complications.gif                                         0027ECBFMacintosh HD                   BBA79819: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914400"/>
            <a:ext cx="6057900" cy="5113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Rectangle 3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609600"/>
          </a:xfrm>
        </p:spPr>
        <p:txBody>
          <a:bodyPr/>
          <a:lstStyle/>
          <a:p>
            <a:pPr eaLnBrk="1" hangingPunct="1"/>
            <a:r>
              <a:rPr lang="en-US" sz="2800">
                <a:latin typeface="Arial" charset="0"/>
                <a:ea typeface="ＭＳ Ｐゴシック" charset="0"/>
                <a:cs typeface="ＭＳ Ｐゴシック" charset="0"/>
              </a:rPr>
              <a:t>D(e,e</a:t>
            </a:r>
            <a:r>
              <a:rPr lang="ja-JP" altLang="en-US" sz="2800">
                <a:latin typeface="Arial" charset="0"/>
                <a:ea typeface="ＭＳ Ｐゴシック" charset="0"/>
                <a:cs typeface="ＭＳ Ｐゴシック" charset="0"/>
              </a:rPr>
              <a:t>’</a:t>
            </a:r>
            <a:r>
              <a:rPr lang="en-US" sz="2800">
                <a:latin typeface="Arial" charset="0"/>
                <a:ea typeface="ＭＳ Ｐゴシック" charset="0"/>
                <a:cs typeface="ＭＳ Ｐゴシック" charset="0"/>
              </a:rPr>
              <a:t>p) Reaction Mechanisms</a:t>
            </a: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4" name="Text Box 4"/>
          <p:cNvSpPr txBox="1">
            <a:spLocks noChangeArrowheads="1"/>
          </p:cNvSpPr>
          <p:nvPr/>
        </p:nvSpPr>
        <p:spPr bwMode="auto">
          <a:xfrm>
            <a:off x="381000" y="4876800"/>
            <a:ext cx="1868488" cy="641350"/>
          </a:xfrm>
          <a:prstGeom prst="rect">
            <a:avLst/>
          </a:prstGeom>
          <a:solidFill>
            <a:srgbClr val="CCFF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expected to be </a:t>
            </a:r>
            <a:br>
              <a:rPr lang="en-US" sz="1800"/>
            </a:br>
            <a:r>
              <a:rPr lang="en-US" sz="1800"/>
              <a:t>small at large Q</a:t>
            </a:r>
            <a:r>
              <a:rPr lang="en-US" sz="1800" baseline="30000"/>
              <a:t>2</a:t>
            </a:r>
            <a:endParaRPr lang="en-US"/>
          </a:p>
        </p:txBody>
      </p:sp>
      <p:sp>
        <p:nvSpPr>
          <p:cNvPr id="20485" name="Text Box 5"/>
          <p:cNvSpPr txBox="1">
            <a:spLocks noChangeArrowheads="1"/>
          </p:cNvSpPr>
          <p:nvPr/>
        </p:nvSpPr>
        <p:spPr bwMode="auto">
          <a:xfrm>
            <a:off x="7315200" y="4876800"/>
            <a:ext cx="1631950" cy="641350"/>
          </a:xfrm>
          <a:prstGeom prst="rect">
            <a:avLst/>
          </a:prstGeom>
          <a:solidFill>
            <a:srgbClr val="CCFF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supressed for </a:t>
            </a:r>
            <a:br>
              <a:rPr lang="en-US" sz="1800"/>
            </a:br>
            <a:r>
              <a:rPr lang="en-US" sz="1800"/>
              <a:t>x&gt;1</a:t>
            </a:r>
            <a:endParaRPr lang="en-US"/>
          </a:p>
        </p:txBody>
      </p:sp>
      <p:sp>
        <p:nvSpPr>
          <p:cNvPr id="20486" name="Text Box 6"/>
          <p:cNvSpPr txBox="1">
            <a:spLocks noChangeArrowheads="1"/>
          </p:cNvSpPr>
          <p:nvPr/>
        </p:nvSpPr>
        <p:spPr bwMode="auto">
          <a:xfrm>
            <a:off x="6934200" y="990600"/>
            <a:ext cx="2012950" cy="641350"/>
          </a:xfrm>
          <a:prstGeom prst="rect">
            <a:avLst/>
          </a:prstGeom>
          <a:solidFill>
            <a:srgbClr val="CCFF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reduced at certain</a:t>
            </a:r>
            <a:br>
              <a:rPr lang="en-US" sz="1800"/>
            </a:br>
            <a:r>
              <a:rPr lang="en-US" sz="1800"/>
              <a:t>kinematics ?</a:t>
            </a:r>
            <a:endParaRPr lang="en-US"/>
          </a:p>
        </p:txBody>
      </p:sp>
      <p:sp>
        <p:nvSpPr>
          <p:cNvPr id="20487" name="Date Placeholder 6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C3DD129-0188-8D40-8749-F3DB0413E3F8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20488" name="Slide Number Placeholder 7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B54A17E9-3688-3849-85D1-A51E039D6F85}" type="slidenum">
              <a:rPr lang="en-US" sz="1400"/>
              <a:pPr/>
              <a:t>6</a:t>
            </a:fld>
            <a:endParaRPr lang="en-US" sz="1400"/>
          </a:p>
        </p:txBody>
      </p:sp>
      <p:sp>
        <p:nvSpPr>
          <p:cNvPr id="20489" name="Footer Placeholder 8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Missing Momentum </a:t>
            </a:r>
            <a:r>
              <a:rPr lang="en-US" sz="2800" dirty="0" smtClean="0">
                <a:latin typeface="Arial" charset="0"/>
                <a:ea typeface="ＭＳ Ｐゴシック" charset="0"/>
                <a:cs typeface="ＭＳ Ｐゴシック" charset="0"/>
              </a:rPr>
              <a:t>Dependences</a:t>
            </a:r>
            <a:endParaRPr lang="en-US" sz="2800" baseline="300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1507" name="Picture 3" descr="Ulmer_fig1.pdf                                                 0027ECBFMacintosh HD                   BBA79819: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257300"/>
            <a:ext cx="3513138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8" name="Picture 4" descr="mainz_cross.gif                                                001734E1Macintosh HD                   BBA79819: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9" t="19022" r="48682" b="34077"/>
          <a:stretch>
            <a:fillRect/>
          </a:stretch>
        </p:blipFill>
        <p:spPr bwMode="auto">
          <a:xfrm>
            <a:off x="533400" y="1143000"/>
            <a:ext cx="3683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9" name="Text Box 5"/>
          <p:cNvSpPr txBox="1">
            <a:spLocks noChangeArrowheads="1"/>
          </p:cNvSpPr>
          <p:nvPr/>
        </p:nvSpPr>
        <p:spPr bwMode="auto">
          <a:xfrm>
            <a:off x="1066800" y="5715000"/>
            <a:ext cx="3276600" cy="611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800" dirty="0">
                <a:latin typeface="Times" charset="0"/>
              </a:rPr>
              <a:t>MAMI Q</a:t>
            </a:r>
            <a:r>
              <a:rPr lang="en-US" sz="1800" baseline="30000" dirty="0">
                <a:latin typeface="Times" charset="0"/>
              </a:rPr>
              <a:t>2</a:t>
            </a:r>
            <a:r>
              <a:rPr lang="en-US" sz="1800" dirty="0">
                <a:latin typeface="Times" charset="0"/>
              </a:rPr>
              <a:t> = 0.33 (</a:t>
            </a:r>
            <a:r>
              <a:rPr lang="en-US" sz="1800" dirty="0" err="1">
                <a:latin typeface="Times" charset="0"/>
              </a:rPr>
              <a:t>GeV</a:t>
            </a:r>
            <a:r>
              <a:rPr lang="en-US" sz="1800" dirty="0">
                <a:latin typeface="Times" charset="0"/>
              </a:rPr>
              <a:t>/c)</a:t>
            </a:r>
            <a:r>
              <a:rPr lang="en-US" sz="1800" baseline="30000" dirty="0">
                <a:latin typeface="Times" charset="0"/>
              </a:rPr>
              <a:t>2</a:t>
            </a:r>
            <a:r>
              <a:rPr lang="en-US" sz="1800" dirty="0">
                <a:latin typeface="Times" charset="0"/>
              </a:rPr>
              <a:t> </a:t>
            </a:r>
            <a:r>
              <a:rPr lang="en-US" sz="1600" dirty="0" err="1">
                <a:latin typeface="Times" charset="0"/>
              </a:rPr>
              <a:t>Blomqvist</a:t>
            </a:r>
            <a:r>
              <a:rPr lang="en-US" sz="1600" dirty="0">
                <a:latin typeface="Times" charset="0"/>
              </a:rPr>
              <a:t> et al</a:t>
            </a:r>
            <a:r>
              <a:rPr lang="en-US" sz="1600" dirty="0" smtClean="0">
                <a:latin typeface="Times" charset="0"/>
              </a:rPr>
              <a:t>. PLB 429 (1998)</a:t>
            </a:r>
            <a:endParaRPr lang="en-US" sz="1600" dirty="0">
              <a:latin typeface="Times" charset="0"/>
            </a:endParaRPr>
          </a:p>
        </p:txBody>
      </p:sp>
      <p:sp>
        <p:nvSpPr>
          <p:cNvPr id="21510" name="Text Box 6"/>
          <p:cNvSpPr txBox="1">
            <a:spLocks noChangeArrowheads="1"/>
          </p:cNvSpPr>
          <p:nvPr/>
        </p:nvSpPr>
        <p:spPr bwMode="auto">
          <a:xfrm>
            <a:off x="5791200" y="5715000"/>
            <a:ext cx="3227767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Times" charset="0"/>
              </a:rPr>
              <a:t>JLAB Q</a:t>
            </a:r>
            <a:r>
              <a:rPr lang="en-US" sz="1800" baseline="30000" dirty="0">
                <a:latin typeface="Times" charset="0"/>
              </a:rPr>
              <a:t>2</a:t>
            </a:r>
            <a:r>
              <a:rPr lang="en-US" sz="1800" dirty="0">
                <a:latin typeface="Times" charset="0"/>
              </a:rPr>
              <a:t> =  0.67 (</a:t>
            </a:r>
            <a:r>
              <a:rPr lang="en-US" sz="1800" dirty="0" err="1">
                <a:latin typeface="Times" charset="0"/>
              </a:rPr>
              <a:t>GeV</a:t>
            </a:r>
            <a:r>
              <a:rPr lang="en-US" sz="1800" dirty="0">
                <a:latin typeface="Times" charset="0"/>
              </a:rPr>
              <a:t>/c)</a:t>
            </a:r>
            <a:r>
              <a:rPr lang="en-US" sz="1800" baseline="30000" dirty="0">
                <a:latin typeface="Times" charset="0"/>
              </a:rPr>
              <a:t>2</a:t>
            </a:r>
            <a:endParaRPr lang="en-US" sz="1800" dirty="0">
              <a:latin typeface="Times" charset="0"/>
            </a:endParaRPr>
          </a:p>
          <a:p>
            <a:r>
              <a:rPr lang="en-US" sz="1600" dirty="0">
                <a:latin typeface="Times" charset="0"/>
              </a:rPr>
              <a:t>Ulmer et al</a:t>
            </a:r>
            <a:r>
              <a:rPr lang="en-US" sz="1600" dirty="0" smtClean="0">
                <a:latin typeface="Times" charset="0"/>
              </a:rPr>
              <a:t>. PRL89 (2002</a:t>
            </a:r>
            <a:r>
              <a:rPr lang="en-US" sz="1600" dirty="0" smtClean="0">
                <a:latin typeface="Times"/>
                <a:cs typeface="Times"/>
              </a:rPr>
              <a:t>)</a:t>
            </a:r>
            <a:r>
              <a:rPr lang="en-US" sz="1600" dirty="0">
                <a:latin typeface="Times"/>
                <a:cs typeface="Times"/>
              </a:rPr>
              <a:t> 062301-1 </a:t>
            </a:r>
            <a:endParaRPr lang="en-US" sz="1600" baseline="30000" dirty="0">
              <a:latin typeface="Times"/>
              <a:cs typeface="Times"/>
            </a:endParaRPr>
          </a:p>
        </p:txBody>
      </p:sp>
      <p:sp>
        <p:nvSpPr>
          <p:cNvPr id="21511" name="Text Box 7"/>
          <p:cNvSpPr txBox="1">
            <a:spLocks noChangeArrowheads="1"/>
          </p:cNvSpPr>
          <p:nvPr/>
        </p:nvSpPr>
        <p:spPr bwMode="auto">
          <a:xfrm>
            <a:off x="1295400" y="4800600"/>
            <a:ext cx="26653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l</a:t>
            </a:r>
            <a:r>
              <a:rPr lang="en-US" dirty="0" smtClean="0"/>
              <a:t>arge FSI </a:t>
            </a:r>
            <a:r>
              <a:rPr lang="en-US" dirty="0"/>
              <a:t>included </a:t>
            </a:r>
          </a:p>
        </p:txBody>
      </p:sp>
      <p:sp>
        <p:nvSpPr>
          <p:cNvPr id="21513" name="Text Box 9"/>
          <p:cNvSpPr txBox="1">
            <a:spLocks noChangeArrowheads="1"/>
          </p:cNvSpPr>
          <p:nvPr/>
        </p:nvSpPr>
        <p:spPr bwMode="auto">
          <a:xfrm>
            <a:off x="1752600" y="2667000"/>
            <a:ext cx="212600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l</a:t>
            </a:r>
            <a:r>
              <a:rPr lang="en-US" dirty="0" smtClean="0">
                <a:solidFill>
                  <a:srgbClr val="FF0000"/>
                </a:solidFill>
              </a:rPr>
              <a:t>arge IC</a:t>
            </a:r>
            <a:r>
              <a:rPr lang="en-US" dirty="0">
                <a:solidFill>
                  <a:srgbClr val="FF0000"/>
                </a:solidFill>
              </a:rPr>
              <a:t>+MEC</a:t>
            </a:r>
          </a:p>
        </p:txBody>
      </p:sp>
      <p:sp>
        <p:nvSpPr>
          <p:cNvPr id="21515" name="Text Box 12"/>
          <p:cNvSpPr txBox="1">
            <a:spLocks noChangeArrowheads="1"/>
          </p:cNvSpPr>
          <p:nvPr/>
        </p:nvSpPr>
        <p:spPr bwMode="auto">
          <a:xfrm>
            <a:off x="6324600" y="4495800"/>
            <a:ext cx="14208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large FSI</a:t>
            </a:r>
          </a:p>
        </p:txBody>
      </p:sp>
      <p:sp>
        <p:nvSpPr>
          <p:cNvPr id="21516" name="Date Placeholder 11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0AE0B29-336D-204E-8DE5-40679CD88DF1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21517" name="Slide Number Placeholder 12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DC50A24-E21C-FF4C-BC75-78CC3A249D5B}" type="slidenum">
              <a:rPr lang="en-US" sz="1400"/>
              <a:pPr/>
              <a:t>7</a:t>
            </a:fld>
            <a:endParaRPr lang="en-US" sz="1400"/>
          </a:p>
        </p:txBody>
      </p:sp>
      <p:sp>
        <p:nvSpPr>
          <p:cNvPr id="21518" name="Footer Placeholder 13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 dirty="0"/>
          </a:p>
        </p:txBody>
      </p:sp>
      <p:cxnSp>
        <p:nvCxnSpPr>
          <p:cNvPr id="3" name="Straight Arrow Connector 2"/>
          <p:cNvCxnSpPr/>
          <p:nvPr/>
        </p:nvCxnSpPr>
        <p:spPr bwMode="auto">
          <a:xfrm flipV="1">
            <a:off x="8458200" y="4038600"/>
            <a:ext cx="0" cy="6858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9" name="Straight Arrow Connector 18"/>
          <p:cNvCxnSpPr/>
          <p:nvPr/>
        </p:nvCxnSpPr>
        <p:spPr bwMode="auto">
          <a:xfrm flipV="1">
            <a:off x="3124200" y="4191000"/>
            <a:ext cx="0" cy="381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arrow"/>
            <a:tailEnd type="arrow"/>
          </a:ln>
          <a:effectLst/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"/>
            <a:ext cx="7772400" cy="838200"/>
          </a:xfrm>
        </p:spPr>
        <p:txBody>
          <a:bodyPr/>
          <a:lstStyle/>
          <a:p>
            <a:r>
              <a:rPr lang="en-US" sz="2800" dirty="0" smtClean="0"/>
              <a:t>The Problem with low Q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 </a:t>
            </a:r>
            <a:endParaRPr lang="en-US" sz="28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DC06B-3D57-3F4A-A051-96BF0667CFCA}" type="datetime1">
              <a:rPr lang="en-US" smtClean="0"/>
              <a:t>3/15/14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1st Tensor Spin Observables Workshop, JLAB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878F5-039A-CF40-9C66-7146A146F93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9" name="Picture 8" descr="low_q2_R_pwia_nmi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000"/>
            <a:ext cx="6096000" cy="40640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905000"/>
            <a:ext cx="635000" cy="2032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400800" y="1828800"/>
            <a:ext cx="2666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Calculated cross section </a:t>
            </a:r>
            <a:br>
              <a:rPr lang="en-US" sz="1800" dirty="0" smtClean="0"/>
            </a:br>
            <a:r>
              <a:rPr lang="en-US" sz="1800" dirty="0" smtClean="0"/>
              <a:t>with FSI, MEC, IC and RC</a:t>
            </a:r>
          </a:p>
          <a:p>
            <a:r>
              <a:rPr lang="en-US" sz="1800" dirty="0" smtClean="0"/>
              <a:t>(H. </a:t>
            </a:r>
            <a:r>
              <a:rPr lang="en-US" sz="1800" dirty="0" err="1" smtClean="0"/>
              <a:t>Arenhoevel</a:t>
            </a:r>
            <a:r>
              <a:rPr lang="en-US" sz="1800" dirty="0" smtClean="0"/>
              <a:t>)</a:t>
            </a:r>
            <a:endParaRPr lang="en-US" sz="1800" dirty="0"/>
          </a:p>
        </p:txBody>
      </p:sp>
      <p:sp>
        <p:nvSpPr>
          <p:cNvPr id="14" name="TextBox 13"/>
          <p:cNvSpPr txBox="1"/>
          <p:nvPr/>
        </p:nvSpPr>
        <p:spPr>
          <a:xfrm>
            <a:off x="5791200" y="3276600"/>
            <a:ext cx="31996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FSI, MEC and IC dominate</a:t>
            </a:r>
          </a:p>
          <a:p>
            <a:r>
              <a:rPr lang="en-US" sz="1800" dirty="0"/>
              <a:t>o</a:t>
            </a:r>
            <a:r>
              <a:rPr lang="en-US" sz="1800" dirty="0" smtClean="0"/>
              <a:t>ver a large kinematic region </a:t>
            </a:r>
            <a:br>
              <a:rPr lang="en-US" sz="1800" dirty="0" smtClean="0"/>
            </a:br>
            <a:r>
              <a:rPr lang="en-US" sz="1800" dirty="0" smtClean="0"/>
              <a:t>for missing momenta above 0.2 </a:t>
            </a:r>
            <a:r>
              <a:rPr lang="en-US" sz="1800" dirty="0" err="1" smtClean="0"/>
              <a:t>GeV</a:t>
            </a:r>
            <a:r>
              <a:rPr lang="en-US" sz="1800" dirty="0" smtClean="0"/>
              <a:t>/c</a:t>
            </a:r>
            <a:endParaRPr lang="en-US" sz="18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5638800"/>
            <a:ext cx="5830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Arrow: larger angles inaccessible to existing equipment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7" name="Picture 16" descr="angle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4724400"/>
            <a:ext cx="15113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510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Title 15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/>
          <a:lstStyle/>
          <a:p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JLAB: CLAS and Hall A</a:t>
            </a:r>
          </a:p>
        </p:txBody>
      </p:sp>
      <p:sp>
        <p:nvSpPr>
          <p:cNvPr id="24580" name="Date Placeholder 1"/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F8D30DCB-2DA5-6B45-AF0B-0EFF8F765A34}" type="datetime1">
              <a:rPr lang="en-US" sz="1400" smtClean="0"/>
              <a:t>3/15/14</a:t>
            </a:fld>
            <a:endParaRPr lang="en-US" sz="1400"/>
          </a:p>
        </p:txBody>
      </p:sp>
      <p:sp>
        <p:nvSpPr>
          <p:cNvPr id="24581" name="Footer Placeholder 2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smtClean="0"/>
              <a:t>1st Tensor Spin Observables Workshop, JLAB 2014</a:t>
            </a:r>
            <a:endParaRPr lang="en-US" sz="1400"/>
          </a:p>
        </p:txBody>
      </p:sp>
      <p:sp>
        <p:nvSpPr>
          <p:cNvPr id="24582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8D6B41F9-CA08-C043-A9FA-94C9258D2DA6}" type="slidenum">
              <a:rPr lang="en-US" sz="1400"/>
              <a:pPr/>
              <a:t>9</a:t>
            </a:fld>
            <a:endParaRPr lang="en-US" sz="1400"/>
          </a:p>
        </p:txBody>
      </p:sp>
      <p:grpSp>
        <p:nvGrpSpPr>
          <p:cNvPr id="24583" name="Group 12"/>
          <p:cNvGrpSpPr>
            <a:grpSpLocks/>
          </p:cNvGrpSpPr>
          <p:nvPr/>
        </p:nvGrpSpPr>
        <p:grpSpPr bwMode="auto">
          <a:xfrm>
            <a:off x="838200" y="4267200"/>
            <a:ext cx="8001000" cy="1570038"/>
            <a:chOff x="838200" y="4267200"/>
            <a:chExt cx="8001000" cy="1569660"/>
          </a:xfrm>
        </p:grpSpPr>
        <p:sp>
          <p:nvSpPr>
            <p:cNvPr id="7" name="Text Box 5"/>
            <p:cNvSpPr txBox="1">
              <a:spLocks noChangeArrowheads="1"/>
            </p:cNvSpPr>
            <p:nvPr/>
          </p:nvSpPr>
          <p:spPr bwMode="auto">
            <a:xfrm>
              <a:off x="838200" y="4267200"/>
              <a:ext cx="8001000" cy="15696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buFontTx/>
                <a:buChar char="•"/>
              </a:pPr>
              <a:r>
                <a:rPr lang="en-US" dirty="0">
                  <a:latin typeface="Times" charset="0"/>
                </a:rPr>
                <a:t> </a:t>
              </a:r>
              <a:r>
                <a:rPr lang="en-US" dirty="0"/>
                <a:t>Q</a:t>
              </a:r>
              <a:r>
                <a:rPr lang="en-US" baseline="30000" dirty="0"/>
                <a:t>2</a:t>
              </a:r>
              <a:r>
                <a:rPr lang="en-US" dirty="0"/>
                <a:t> = 0.8, 2.1 and 3.5 (</a:t>
              </a:r>
              <a:r>
                <a:rPr lang="en-US" dirty="0" err="1"/>
                <a:t>GeV</a:t>
              </a:r>
              <a:r>
                <a:rPr lang="en-US" dirty="0"/>
                <a:t>/c)</a:t>
              </a:r>
              <a:r>
                <a:rPr lang="en-US" baseline="30000" dirty="0"/>
                <a:t>2</a:t>
              </a:r>
              <a:r>
                <a:rPr lang="en-US" dirty="0"/>
                <a:t> : constant for each set</a:t>
              </a:r>
            </a:p>
            <a:p>
              <a:pPr>
                <a:buFontTx/>
                <a:buChar char="•"/>
              </a:pPr>
              <a:r>
                <a:rPr lang="en-US" dirty="0"/>
                <a:t> </a:t>
              </a:r>
              <a:r>
                <a:rPr lang="en-US" dirty="0" err="1"/>
                <a:t>p</a:t>
              </a:r>
              <a:r>
                <a:rPr lang="en-US" baseline="-25000" dirty="0" err="1"/>
                <a:t>miss</a:t>
              </a:r>
              <a:r>
                <a:rPr lang="en-US" dirty="0"/>
                <a:t> = 0.2, 0.4 and 0.5 </a:t>
              </a:r>
              <a:r>
                <a:rPr lang="en-US" dirty="0" err="1"/>
                <a:t>GeV</a:t>
              </a:r>
              <a:r>
                <a:rPr lang="en-US" dirty="0"/>
                <a:t>/c : angular distribution</a:t>
              </a:r>
            </a:p>
            <a:p>
              <a:pPr>
                <a:buFontTx/>
                <a:buChar char="•"/>
              </a:pPr>
              <a:r>
                <a:rPr lang="en-US" dirty="0">
                  <a:latin typeface="Times" charset="0"/>
                </a:rPr>
                <a:t> </a:t>
              </a:r>
            </a:p>
            <a:p>
              <a:pPr>
                <a:buFontTx/>
                <a:buChar char="•"/>
              </a:pPr>
              <a:r>
                <a:rPr lang="en-US" dirty="0">
                  <a:latin typeface="Times" charset="0"/>
                </a:rPr>
                <a:t> </a:t>
              </a:r>
              <a:r>
                <a:rPr lang="en-US" dirty="0"/>
                <a:t>angular range for each </a:t>
              </a:r>
              <a:r>
                <a:rPr lang="en-US" dirty="0" err="1"/>
                <a:t>p</a:t>
              </a:r>
              <a:r>
                <a:rPr lang="en-US" baseline="-25000" dirty="0" err="1"/>
                <a:t>miss</a:t>
              </a:r>
              <a:r>
                <a:rPr lang="en-US" baseline="-25000" dirty="0"/>
                <a:t> </a:t>
              </a:r>
              <a:r>
                <a:rPr lang="en-US" dirty="0"/>
                <a:t>dependent on kinematics</a:t>
              </a:r>
              <a:endParaRPr lang="en-US" dirty="0">
                <a:latin typeface="Times" charset="0"/>
              </a:endParaRPr>
            </a:p>
          </p:txBody>
        </p:sp>
        <p:graphicFrame>
          <p:nvGraphicFramePr>
            <p:cNvPr id="24578" name="Object 2"/>
            <p:cNvGraphicFramePr>
              <a:graphicFrameLocks noChangeAspect="1"/>
            </p:cNvGraphicFramePr>
            <p:nvPr/>
          </p:nvGraphicFramePr>
          <p:xfrm>
            <a:off x="1143000" y="5105400"/>
            <a:ext cx="1981200" cy="4524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686" name="Equation" r:id="rId3" imgW="1003300" imgH="228600" progId="Equation.DSMT4">
                    <p:embed/>
                  </p:oleObj>
                </mc:Choice>
                <mc:Fallback>
                  <p:oleObj name="Equation" r:id="rId3" imgW="1003300" imgH="228600" progId="Equation.DSMT4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43000" y="5105400"/>
                          <a:ext cx="1981200" cy="4524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4584" name="Text Box 3"/>
          <p:cNvSpPr txBox="1">
            <a:spLocks noChangeArrowheads="1"/>
          </p:cNvSpPr>
          <p:nvPr/>
        </p:nvSpPr>
        <p:spPr bwMode="auto">
          <a:xfrm>
            <a:off x="869950" y="1371600"/>
            <a:ext cx="7404100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 dirty="0"/>
          </a:p>
          <a:p>
            <a:pPr>
              <a:buFont typeface="Times" charset="0"/>
              <a:buChar char="•"/>
            </a:pPr>
            <a:r>
              <a:rPr lang="en-US" dirty="0"/>
              <a:t> Simultaneous measurement of kinematics</a:t>
            </a:r>
          </a:p>
          <a:p>
            <a:pPr>
              <a:buFont typeface="Times" charset="0"/>
              <a:buChar char="•"/>
            </a:pPr>
            <a:r>
              <a:rPr lang="en-US" dirty="0"/>
              <a:t> focus on Q</a:t>
            </a:r>
            <a:r>
              <a:rPr lang="en-US" baseline="30000" dirty="0"/>
              <a:t>2</a:t>
            </a:r>
            <a:r>
              <a:rPr lang="en-US" dirty="0"/>
              <a:t> dependence</a:t>
            </a:r>
          </a:p>
          <a:p>
            <a:pPr>
              <a:buFont typeface="Times" charset="0"/>
              <a:buChar char="•"/>
            </a:pPr>
            <a:r>
              <a:rPr lang="en-US" dirty="0"/>
              <a:t> e6 running period</a:t>
            </a:r>
          </a:p>
          <a:p>
            <a:pPr>
              <a:buFont typeface="Times" charset="0"/>
              <a:buChar char="•"/>
            </a:pPr>
            <a:r>
              <a:rPr lang="en-US" dirty="0"/>
              <a:t> Q</a:t>
            </a:r>
            <a:r>
              <a:rPr lang="en-US" baseline="30000" dirty="0"/>
              <a:t>2</a:t>
            </a:r>
            <a:r>
              <a:rPr lang="en-US" dirty="0"/>
              <a:t> = 2, 3, 4, 5 (</a:t>
            </a:r>
            <a:r>
              <a:rPr lang="en-US" dirty="0" err="1"/>
              <a:t>GeV</a:t>
            </a:r>
            <a:r>
              <a:rPr lang="en-US" dirty="0"/>
              <a:t>/c)</a:t>
            </a:r>
            <a:r>
              <a:rPr lang="en-US" baseline="30000" dirty="0" smtClean="0"/>
              <a:t>2</a:t>
            </a:r>
            <a:endParaRPr lang="en-US" dirty="0"/>
          </a:p>
          <a:p>
            <a:pPr>
              <a:buFont typeface="Times" charset="0"/>
              <a:buChar char="•"/>
            </a:pPr>
            <a:r>
              <a:rPr lang="en-US" dirty="0" smtClean="0"/>
              <a:t> Further analysis possible :</a:t>
            </a:r>
            <a:r>
              <a:rPr lang="en-US" dirty="0" smtClean="0">
                <a:solidFill>
                  <a:srgbClr val="FF0000"/>
                </a:solidFill>
              </a:rPr>
              <a:t>Data Mining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585" name="TextBox 16"/>
          <p:cNvSpPr txBox="1">
            <a:spLocks noChangeArrowheads="1"/>
          </p:cNvSpPr>
          <p:nvPr/>
        </p:nvSpPr>
        <p:spPr bwMode="auto">
          <a:xfrm>
            <a:off x="1066800" y="1219200"/>
            <a:ext cx="9890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CLAS</a:t>
            </a:r>
          </a:p>
        </p:txBody>
      </p:sp>
      <p:sp>
        <p:nvSpPr>
          <p:cNvPr id="24586" name="TextBox 17"/>
          <p:cNvSpPr txBox="1">
            <a:spLocks noChangeArrowheads="1"/>
          </p:cNvSpPr>
          <p:nvPr/>
        </p:nvSpPr>
        <p:spPr bwMode="auto">
          <a:xfrm>
            <a:off x="1066800" y="3810000"/>
            <a:ext cx="9921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Hall A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X:Templates:Presentations:Designs:Azure</Template>
  <TotalTime>36185</TotalTime>
  <Words>1029</Words>
  <Application>Microsoft Macintosh PowerPoint</Application>
  <PresentationFormat>On-screen Show (4:3)</PresentationFormat>
  <Paragraphs>210</Paragraphs>
  <Slides>28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0" baseType="lpstr">
      <vt:lpstr>Blank Presentation</vt:lpstr>
      <vt:lpstr>Equation</vt:lpstr>
      <vt:lpstr>PowerPoint Presentation</vt:lpstr>
      <vt:lpstr>Contents</vt:lpstr>
      <vt:lpstr>Introduction: Role of the Deuteron</vt:lpstr>
      <vt:lpstr>Why Coincidence Reactions:</vt:lpstr>
      <vt:lpstr>D(e,e’p) in PWIA</vt:lpstr>
      <vt:lpstr>D(e,e’p) Reaction Mechanisms</vt:lpstr>
      <vt:lpstr>Missing Momentum Dependences</vt:lpstr>
      <vt:lpstr>The Problem with low Q2 </vt:lpstr>
      <vt:lpstr>JLAB: CLAS and Hall 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Angular Distributions up to pm = 1GeV/c</vt:lpstr>
      <vt:lpstr>Polarized Deuterium</vt:lpstr>
      <vt:lpstr>PowerPoint Presentation</vt:lpstr>
      <vt:lpstr>What can be learned?</vt:lpstr>
      <vt:lpstr>PowerPoint Presentation</vt:lpstr>
      <vt:lpstr>PowerPoint Presentation</vt:lpstr>
      <vt:lpstr>Extraction of : </vt:lpstr>
      <vt:lpstr>PowerPoint Presentation</vt:lpstr>
      <vt:lpstr>PowerPoint Presentation</vt:lpstr>
      <vt:lpstr>Expected results:</vt:lpstr>
      <vt:lpstr>What could be improved?</vt:lpstr>
      <vt:lpstr>Summary</vt:lpstr>
      <vt:lpstr>Momentum Distribution</vt:lpstr>
      <vt:lpstr>FSI Reduction</vt:lpstr>
    </vt:vector>
  </TitlesOfParts>
  <Company>֟倀]讘ڍ휀뿿큠ޠ]讘֟꜄뿿큐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Few Nucleon Systems at MAMI and Beyond</dc:title>
  <dc:creator>Werner Boeglin</dc:creator>
  <cp:keywords/>
  <cp:lastModifiedBy>Werner Boeglin</cp:lastModifiedBy>
  <cp:revision>450</cp:revision>
  <cp:lastPrinted>2008-01-14T17:19:23Z</cp:lastPrinted>
  <dcterms:created xsi:type="dcterms:W3CDTF">2010-08-02T21:14:26Z</dcterms:created>
  <dcterms:modified xsi:type="dcterms:W3CDTF">2014-03-15T19:02:31Z</dcterms:modified>
</cp:coreProperties>
</file>

<file path=docProps/thumbnail.jpeg>
</file>